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258" r:id="rId4"/>
    <p:sldId id="260" r:id="rId5"/>
    <p:sldId id="261" r:id="rId6"/>
    <p:sldId id="329" r:id="rId7"/>
    <p:sldId id="264" r:id="rId8"/>
    <p:sldId id="265" r:id="rId9"/>
    <p:sldId id="266" r:id="rId10"/>
    <p:sldId id="269" r:id="rId11"/>
    <p:sldId id="272" r:id="rId12"/>
    <p:sldId id="274" r:id="rId13"/>
    <p:sldId id="275" r:id="rId14"/>
    <p:sldId id="276" r:id="rId15"/>
    <p:sldId id="280" r:id="rId16"/>
    <p:sldId id="281" r:id="rId17"/>
    <p:sldId id="282" r:id="rId18"/>
    <p:sldId id="283" r:id="rId19"/>
    <p:sldId id="284" r:id="rId20"/>
    <p:sldId id="326" r:id="rId21"/>
    <p:sldId id="327" r:id="rId22"/>
    <p:sldId id="288" r:id="rId23"/>
    <p:sldId id="289" r:id="rId24"/>
    <p:sldId id="290" r:id="rId25"/>
    <p:sldId id="291" r:id="rId26"/>
    <p:sldId id="331" r:id="rId27"/>
    <p:sldId id="332" r:id="rId28"/>
    <p:sldId id="333" r:id="rId29"/>
    <p:sldId id="292" r:id="rId30"/>
    <p:sldId id="293" r:id="rId31"/>
    <p:sldId id="294" r:id="rId32"/>
    <p:sldId id="295" r:id="rId33"/>
    <p:sldId id="296" r:id="rId34"/>
    <p:sldId id="297" r:id="rId35"/>
    <p:sldId id="335" r:id="rId36"/>
    <p:sldId id="298" r:id="rId37"/>
    <p:sldId id="334" r:id="rId38"/>
    <p:sldId id="299" r:id="rId39"/>
    <p:sldId id="300" r:id="rId40"/>
    <p:sldId id="336" r:id="rId41"/>
    <p:sldId id="337" r:id="rId42"/>
    <p:sldId id="338" r:id="rId43"/>
    <p:sldId id="339" r:id="rId44"/>
    <p:sldId id="302" r:id="rId45"/>
    <p:sldId id="303" r:id="rId46"/>
    <p:sldId id="304" r:id="rId47"/>
    <p:sldId id="305" r:id="rId48"/>
    <p:sldId id="307" r:id="rId49"/>
    <p:sldId id="308" r:id="rId50"/>
    <p:sldId id="309" r:id="rId51"/>
    <p:sldId id="310" r:id="rId52"/>
    <p:sldId id="317" r:id="rId53"/>
    <p:sldId id="318" r:id="rId54"/>
    <p:sldId id="323" r:id="rId55"/>
    <p:sldId id="319" r:id="rId56"/>
    <p:sldId id="320" r:id="rId57"/>
  </p:sldIdLst>
  <p:sldSz cx="12192000" cy="6858000"/>
  <p:notesSz cx="6858000" cy="9144000"/>
  <p:embeddedFontLst>
    <p:embeddedFont>
      <p:font typeface="Arial Black" panose="020B0A04020102020204" pitchFamily="34" charset="0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hiller" panose="04020404031007020602" pitchFamily="82" charset="0"/>
      <p:regular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Helvetica" panose="020B0604020202020204" pitchFamily="34" charset="0"/>
      <p:regular r:id="rId69"/>
      <p:bold r:id="rId70"/>
      <p:italic r:id="rId71"/>
      <p:boldItalic r:id="rId72"/>
    </p:embeddedFont>
    <p:embeddedFont>
      <p:font typeface="Helvetica Neue" panose="020B0604020202020204" charset="0"/>
      <p:regular r:id="rId73"/>
      <p:bold r:id="rId74"/>
      <p:italic r:id="rId75"/>
      <p:boldItalic r:id="rId76"/>
    </p:embeddedFont>
    <p:embeddedFont>
      <p:font typeface="Helvetica Neue Light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41" y="10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384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8365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158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938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1302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3126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67190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830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9858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06596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31924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3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jobscheduling" TargetMode="External"/><Relationship Id="rId5" Type="http://schemas.openxmlformats.org/officeDocument/2006/relationships/hyperlink" Target="https://colorado.libcal.com/calendar/events/supercomputing1" TargetMode="External"/><Relationship Id="rId4" Type="http://schemas.openxmlformats.org/officeDocument/2006/relationships/hyperlink" Target="https://www.colorado.edu/crdds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3900" dirty="0"/>
              <a:t>New Kid on the Block: Getting Started with Alpine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3):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184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</a:pPr>
            <a:r>
              <a:rPr lang="en-US" dirty="0"/>
              <a:t>Getting an Account &amp; Logging in</a:t>
            </a:r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University of Colorado, Boulder users and affiliates:</a:t>
            </a:r>
            <a:endParaRPr sz="18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account through the RC Account request portal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600" dirty="0"/>
              <a:t> </a:t>
            </a:r>
            <a:endParaRPr sz="16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Colorado State University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CSU </a:t>
            </a:r>
            <a:r>
              <a:rPr lang="en-US" sz="1600" dirty="0" err="1"/>
              <a:t>eID</a:t>
            </a:r>
            <a:r>
              <a:rPr lang="en-US" sz="1600" dirty="0"/>
              <a:t> if you don’t have one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Fill out account application form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Duo authentication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6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800" b="1" dirty="0"/>
              <a:t>RMACC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Create an </a:t>
            </a:r>
            <a:r>
              <a:rPr lang="en-US" sz="1600" dirty="0">
                <a:hlinkClick r:id="rId5"/>
              </a:rPr>
              <a:t>ACCESS-CI</a:t>
            </a:r>
            <a:r>
              <a:rPr lang="en-US" sz="16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Email us at </a:t>
            </a:r>
            <a:r>
              <a:rPr lang="en-US" sz="1600" dirty="0">
                <a:hlinkClick r:id="rId6"/>
              </a:rPr>
              <a:t>rc-help@colorado.edu</a:t>
            </a:r>
            <a:r>
              <a:rPr lang="en-US" sz="16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CU Boulder users and affiliates:</a:t>
            </a:r>
            <a:endParaRPr dirty="0"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Request an account through the RC Account request portal</a:t>
            </a:r>
            <a:endParaRPr sz="2000" dirty="0"/>
          </a:p>
          <a:p>
            <a:pPr marL="1143000" lvl="1" indent="-248919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2000" dirty="0"/>
              <a:t> </a:t>
            </a:r>
            <a:endParaRPr sz="20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New Kid on the Block: Getting started with Alpine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</a:t>
            </a:r>
            <a:endParaRPr sz="20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594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/>
              <a:t>Duo smartphone app (recommended)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Phone Call/Text is an alternatives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Physical code generator “token” available for $20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8418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Accessing CURC</a:t>
            </a:r>
            <a:endParaRPr dirty="0"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</a:pPr>
            <a:r>
              <a:rPr lang="en-US" dirty="0"/>
              <a:t>Alpine Allocations</a:t>
            </a:r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501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Allocations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much of the Alpine system can I use?</a:t>
            </a:r>
            <a:endParaRPr dirty="0"/>
          </a:p>
          <a:p>
            <a:pPr marL="1257300"/>
            <a:r>
              <a:rPr lang="en-US" sz="2400" dirty="0"/>
              <a:t>Users are granted ~2,000 SUs / Month 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SUs are roughly equivalent to CPU-hours, if you are running on a CPU node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What if I need to use more than 2,000 CPU-Hours / Month?</a:t>
            </a:r>
            <a:endParaRPr lang="en-US" dirty="0"/>
          </a:p>
          <a:p>
            <a:pPr marL="1257300"/>
            <a:r>
              <a:rPr lang="en-US" sz="2400" dirty="0"/>
              <a:t>Request more!</a:t>
            </a:r>
          </a:p>
          <a:p>
            <a:pPr marL="1257300"/>
            <a:endParaRPr lang="en-US" sz="2400" dirty="0"/>
          </a:p>
          <a:p>
            <a:pPr marL="914400" indent="0"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7923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Allocations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7457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If you have used Summit in the past, compile nodes work </a:t>
            </a:r>
            <a:r>
              <a:rPr lang="en-US" i="1" dirty="0"/>
              <a:t>slightly </a:t>
            </a:r>
            <a:r>
              <a:rPr lang="en-US" dirty="0"/>
              <a:t>differently: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Instead of having dedicated hardware (2 nodes) which are oversubscribed for users to 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dirty="0"/>
              <a:t> into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Alpine’s </a:t>
            </a:r>
            <a:r>
              <a:rPr lang="en-US" sz="27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dirty="0"/>
              <a:t> command starts an interactive job which users can compile in which provides the following benefits: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Users can request specific resources (i.e. more cores to compile with)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Limits dedicated hardware set aside </a:t>
            </a:r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sz="2000" baseline="-25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080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</a:pPr>
            <a:r>
              <a:rPr lang="en-US" dirty="0"/>
              <a:t>Alpine Software</a:t>
            </a:r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3997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Demo: Exploring Software</a:t>
            </a:r>
            <a:endParaRPr dirty="0"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Once logged in, type: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acompile</a:t>
            </a:r>
            <a:endParaRPr sz="27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dirty="0"/>
              <a:t>To start an Alpine compile job.</a:t>
            </a:r>
            <a:endParaRPr sz="2400" dirty="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Once on a compile node, type:</a:t>
            </a:r>
            <a:endParaRPr sz="2400" dirty="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dirty="0"/>
              <a:t>To list currently available software</a:t>
            </a: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Alternatively, type:</a:t>
            </a:r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spider &lt;software&gt;</a:t>
            </a: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dirty="0"/>
              <a:t>To search for a specific software</a:t>
            </a: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sz="3200" dirty="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080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</a:pPr>
            <a:r>
              <a:rPr lang="en-US" dirty="0"/>
              <a:t>Moving your Data</a:t>
            </a:r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3622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78486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Understand the basics of the Alpine cluster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Getting an account &amp; logging in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Alpine Allocations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Navigating Research Computing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Alpine Software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Moving your data</a:t>
            </a:r>
            <a:endParaRPr sz="2400"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Running a job (time allowing)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Help!</a:t>
            </a:r>
            <a:endParaRPr sz="2400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I store my data on Research Computing resources?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Globus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By far the most stable and recommended way for data transfers</a:t>
            </a:r>
          </a:p>
          <a:p>
            <a:pPr lvl="1"/>
            <a:r>
              <a:rPr lang="en-US" dirty="0"/>
              <a:t>Fast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option or Globus Connect Personal</a:t>
            </a:r>
            <a:endParaRPr lang="en-US" sz="2300" b="1" dirty="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2" name="Picture 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B8A8B02E-F3C2-B070-BE9F-2D56AA2B4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000" y="390717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93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7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136B81-56B9-72FB-C3AB-E79A7338E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30" y="1130250"/>
            <a:ext cx="2252663" cy="41624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27EE76-D352-0376-FEB2-F2C53558F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46" y="1130250"/>
            <a:ext cx="2268991" cy="41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5CB279-A0EB-C1FC-92BF-00AA528FF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990" y="1128376"/>
            <a:ext cx="5756222" cy="416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731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2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CD81F0-3AAC-283F-6D18-10CF1D2C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4" y="651635"/>
            <a:ext cx="5622085" cy="18535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72B01E-B9BA-75BB-25C0-934C46767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15" y="2648400"/>
            <a:ext cx="5622085" cy="105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400F51-0464-AC13-6013-68ABA0C58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91" y="1956355"/>
            <a:ext cx="5618986" cy="185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48810E-C2BC-C692-595D-7BBBBD069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591" y="3967347"/>
            <a:ext cx="5618986" cy="1616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276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there other ways to move data? 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328475"/>
            <a:ext cx="10515600" cy="38915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FileZilla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F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ile transfer GUI application that can be used on Windows, Mac, and Linux.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Secure Copy (</a:t>
            </a:r>
            <a:r>
              <a:rPr lang="en-US" dirty="0" err="1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scp</a:t>
            </a:r>
            <a:r>
              <a:rPr lang="en-US" dirty="0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an send data to and fetch data from a remote server.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r>
              <a:rPr lang="en-US" dirty="0" err="1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Rsync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an be used to synchronize files and directories across two locations, which can often lead to efficiencies in repeat-transfer scenarios.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SFTP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An interactive alternative to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Helvetica Neue" panose="020B0604020202020204" charset="0"/>
              </a:rPr>
              <a:t>scp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 that allows multiple, bi-directional transfer operations in a single session.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r>
              <a:rPr lang="en-US" dirty="0" err="1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Rclone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Command line program to manage files on cloud storage.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endParaRPr lang="en-US" sz="2300" b="1" dirty="0">
              <a:solidFill>
                <a:schemeClr val="tx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1" name="Google Shape;729;p58">
            <a:extLst>
              <a:ext uri="{FF2B5EF4-FFF2-40B4-BE49-F238E27FC236}">
                <a16:creationId xmlns:a16="http://schemas.microsoft.com/office/drawing/2014/main" id="{AB57AF92-C356-76B4-A89B-915CB7DD45C8}"/>
              </a:ext>
            </a:extLst>
          </p:cNvPr>
          <p:cNvSpPr txBox="1">
            <a:spLocks/>
          </p:cNvSpPr>
          <p:nvPr/>
        </p:nvSpPr>
        <p:spPr>
          <a:xfrm>
            <a:off x="838200" y="5307151"/>
            <a:ext cx="10515600" cy="389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spcBef>
                <a:spcPts val="800"/>
              </a:spcBef>
              <a:buFont typeface="Helvetica Neue"/>
              <a:buNone/>
            </a:pPr>
            <a:r>
              <a:rPr lang="en-US" sz="1800" dirty="0"/>
              <a:t>Check out our documentation on File Transfer for guides to using each of these tools: </a:t>
            </a:r>
            <a:r>
              <a:rPr lang="en-US" sz="1800" dirty="0">
                <a:hlinkClick r:id="rId3"/>
              </a:rPr>
              <a:t>https://curc.readthedocs.io/en/latest/compute/data-transfer.html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385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Running a Job</a:t>
            </a:r>
            <a:endParaRPr dirty="0"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Directives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Specify resource requirements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Software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Because jobs run on a different node than from where you submitted…</a:t>
            </a:r>
            <a:endParaRPr sz="18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…software that is needed must be loaded via the job script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User scripting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 actual user scripting that will execute when the job runs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	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3254424517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800" dirty="0"/>
              <a:t>Understand the basics of the Alpine cluster </a:t>
            </a:r>
            <a:r>
              <a:rPr lang="en-US" sz="2800" dirty="0">
                <a:latin typeface="Chiller" panose="04020404031007020602" pitchFamily="82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hiller" panose="04020404031007020602" pitchFamily="82" charset="0"/>
                <a:sym typeface="Wingdings" panose="05000000000000000000" pitchFamily="2" charset="2"/>
              </a:rPr>
              <a:t></a:t>
            </a:r>
            <a:endParaRPr lang="en-US" sz="2800" dirty="0">
              <a:solidFill>
                <a:srgbClr val="00B05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800" dirty="0"/>
              <a:t>Getting an account &amp; logging in </a:t>
            </a:r>
            <a:r>
              <a:rPr lang="en-US" sz="2800" dirty="0">
                <a:solidFill>
                  <a:srgbClr val="00B050"/>
                </a:solidFill>
                <a:latin typeface="Chiller" panose="04020404031007020602" pitchFamily="82" charset="0"/>
                <a:sym typeface="Wingdings" panose="05000000000000000000" pitchFamily="2" charset="2"/>
              </a:rPr>
              <a:t></a:t>
            </a:r>
            <a:endParaRPr lang="en-US" sz="2800" dirty="0">
              <a:solidFill>
                <a:srgbClr val="00B05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800" dirty="0"/>
              <a:t>Alpine Allocations </a:t>
            </a:r>
            <a:r>
              <a:rPr lang="en-US" sz="2800" dirty="0">
                <a:solidFill>
                  <a:srgbClr val="00B050"/>
                </a:solidFill>
                <a:latin typeface="Chiller" panose="04020404031007020602" pitchFamily="82" charset="0"/>
                <a:sym typeface="Wingdings" panose="05000000000000000000" pitchFamily="2" charset="2"/>
              </a:rPr>
              <a:t></a:t>
            </a:r>
            <a:endParaRPr lang="en-US" sz="2800" dirty="0">
              <a:solidFill>
                <a:srgbClr val="00B05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800" dirty="0"/>
              <a:t>Navigating Research Computing </a:t>
            </a:r>
            <a:r>
              <a:rPr lang="en-US" sz="2800" dirty="0">
                <a:solidFill>
                  <a:srgbClr val="00B050"/>
                </a:solidFill>
                <a:latin typeface="Chiller" panose="04020404031007020602" pitchFamily="82" charset="0"/>
                <a:sym typeface="Wingdings" panose="05000000000000000000" pitchFamily="2" charset="2"/>
              </a:rPr>
              <a:t></a:t>
            </a:r>
            <a:endParaRPr lang="en-US" sz="2800" dirty="0">
              <a:solidFill>
                <a:srgbClr val="00B05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800" dirty="0"/>
              <a:t>Alpine Software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hiller" panose="04020404031007020602" pitchFamily="82" charset="0"/>
                <a:sym typeface="Wingdings" panose="05000000000000000000" pitchFamily="2" charset="2"/>
              </a:rPr>
              <a:t></a:t>
            </a:r>
            <a:endParaRPr lang="en-US" sz="2800" dirty="0">
              <a:solidFill>
                <a:srgbClr val="00B05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800" dirty="0"/>
              <a:t>Moving your data </a:t>
            </a:r>
            <a:r>
              <a:rPr lang="en-US" sz="2800" dirty="0">
                <a:solidFill>
                  <a:srgbClr val="00B050"/>
                </a:solidFill>
                <a:latin typeface="Chiller" panose="04020404031007020602" pitchFamily="82" charset="0"/>
                <a:sym typeface="Wingdings" panose="05000000000000000000" pitchFamily="2" charset="2"/>
              </a:rPr>
              <a:t></a:t>
            </a:r>
            <a:endParaRPr lang="en-US" sz="2800" dirty="0">
              <a:solidFill>
                <a:srgbClr val="00B050"/>
              </a:solidFill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800" dirty="0"/>
              <a:t>Running a job </a:t>
            </a:r>
            <a:r>
              <a:rPr lang="en-US" sz="2800" dirty="0">
                <a:solidFill>
                  <a:srgbClr val="00B050"/>
                </a:solidFill>
                <a:latin typeface="Chiller" panose="04020404031007020602" pitchFamily="82" charset="0"/>
                <a:sym typeface="Wingdings" panose="05000000000000000000" pitchFamily="2" charset="2"/>
              </a:rPr>
              <a:t></a:t>
            </a:r>
            <a:endParaRPr lang="en-US" sz="2800" dirty="0">
              <a:solidFill>
                <a:srgbClr val="00B050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800" dirty="0"/>
              <a:t>Help!</a:t>
            </a: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Supercomputing Spin Up: Part 1 -- Working with Linux</a:t>
            </a:r>
            <a:r>
              <a:rPr lang="en-US" sz="1200" b="1" u="sng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(4/11)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Supercomputing Spin Up: Part 2 – Job Scheduling</a:t>
            </a:r>
            <a:r>
              <a:rPr lang="en-US" sz="1200" b="1" u="sng" dirty="0">
                <a:solidFill>
                  <a:schemeClr val="tx1"/>
                </a:solidFill>
              </a:rPr>
              <a:t> </a:t>
            </a:r>
            <a:r>
              <a:rPr lang="en-US" sz="1200" b="1" dirty="0">
                <a:solidFill>
                  <a:schemeClr val="tx1"/>
                </a:solidFill>
              </a:rPr>
              <a:t>(4/12)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7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</a:rPr>
              <a:t>Consult Hours (now!)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080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</a:pPr>
            <a:r>
              <a:rPr lang="en-US" sz="4100" dirty="0"/>
              <a:t>Understand the Basics of the Alpine Cluster</a:t>
            </a:r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435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Resources Include: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highlight>
                <a:srgbClr val="FF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2734</Words>
  <Application>Microsoft Office PowerPoint</Application>
  <PresentationFormat>Widescreen</PresentationFormat>
  <Paragraphs>578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Calibri</vt:lpstr>
      <vt:lpstr>Arial</vt:lpstr>
      <vt:lpstr>Helvetica</vt:lpstr>
      <vt:lpstr>Courier New</vt:lpstr>
      <vt:lpstr>Consolas</vt:lpstr>
      <vt:lpstr>Chiller</vt:lpstr>
      <vt:lpstr>Helvetica Neue</vt:lpstr>
      <vt:lpstr>Arial Black</vt:lpstr>
      <vt:lpstr>Helvetica Neue Light</vt:lpstr>
      <vt:lpstr>SFMono-Regular</vt:lpstr>
      <vt:lpstr>Courier</vt:lpstr>
      <vt:lpstr>Office Theme</vt:lpstr>
      <vt:lpstr>New Kid on the Block: Getting Started with Alpine</vt:lpstr>
      <vt:lpstr>New Kid on the Block: Getting started with Alpine</vt:lpstr>
      <vt:lpstr>RMACC Cyber Infrastructure Portal</vt:lpstr>
      <vt:lpstr>Learning Goals</vt:lpstr>
      <vt:lpstr>Things to take note of:</vt:lpstr>
      <vt:lpstr>Understand the Basics of the Alpine Cluster</vt:lpstr>
      <vt:lpstr>Resources Include: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HPC Cluster: Alpine </vt:lpstr>
      <vt:lpstr>HPC Cluster: Alpine </vt:lpstr>
      <vt:lpstr>HPC Cluster: Alpine </vt:lpstr>
      <vt:lpstr>Getting an Account &amp; Logging in</vt:lpstr>
      <vt:lpstr>How to Access RC Resources?</vt:lpstr>
      <vt:lpstr>Getting an RC Account</vt:lpstr>
      <vt:lpstr>Demo: Getting an Account</vt:lpstr>
      <vt:lpstr>Your RC Account</vt:lpstr>
      <vt:lpstr>Two Factor Authentication (Duo)</vt:lpstr>
      <vt:lpstr>Duo Authentication</vt:lpstr>
      <vt:lpstr>Accessing CURC</vt:lpstr>
      <vt:lpstr>Demo: Logging in via Terminal</vt:lpstr>
      <vt:lpstr>Demo: logging in with OnDemand</vt:lpstr>
      <vt:lpstr>Logging In</vt:lpstr>
      <vt:lpstr>Alpine Allocations</vt:lpstr>
      <vt:lpstr>Alpine Allocations</vt:lpstr>
      <vt:lpstr>Alpine Allocations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Alpine Software</vt:lpstr>
      <vt:lpstr>Demo: Exploring Software</vt:lpstr>
      <vt:lpstr>Moving your Data</vt:lpstr>
      <vt:lpstr>Filesystem Structure</vt:lpstr>
      <vt:lpstr>Exploring the Filesystem</vt:lpstr>
      <vt:lpstr>How do I store my data on Research Computing resources?</vt:lpstr>
      <vt:lpstr>PowerPoint Presentation</vt:lpstr>
      <vt:lpstr>PowerPoint Presentation</vt:lpstr>
      <vt:lpstr>Are there other ways to move data? </vt:lpstr>
      <vt:lpstr>Running a Job</vt:lpstr>
      <vt:lpstr>Jobs</vt:lpstr>
      <vt:lpstr>Job Scheduling </vt:lpstr>
      <vt:lpstr>SLURM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Help! I’m stuck, where do I go?</vt:lpstr>
      <vt:lpstr>Helpdesk Tickets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18</cp:revision>
  <dcterms:modified xsi:type="dcterms:W3CDTF">2023-04-04T16:12:32Z</dcterms:modified>
</cp:coreProperties>
</file>